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65" r:id="rId3"/>
    <p:sldId id="266" r:id="rId4"/>
    <p:sldId id="267" r:id="rId5"/>
    <p:sldId id="257" r:id="rId6"/>
    <p:sldId id="268" r:id="rId7"/>
    <p:sldId id="258" r:id="rId8"/>
    <p:sldId id="269" r:id="rId9"/>
    <p:sldId id="259" r:id="rId10"/>
    <p:sldId id="260" r:id="rId11"/>
    <p:sldId id="261" r:id="rId12"/>
    <p:sldId id="262" r:id="rId13"/>
    <p:sldId id="270" r:id="rId14"/>
    <p:sldId id="263" r:id="rId15"/>
    <p:sldId id="264" r:id="rId16"/>
    <p:sldId id="271" r:id="rId17"/>
  </p:sldIdLst>
  <p:sldSz cx="18288000" cy="10287000"/>
  <p:notesSz cx="6858000" cy="9144000"/>
  <p:embeddedFontLst>
    <p:embeddedFont>
      <p:font typeface="Arbutus Slab" panose="020B0604020202020204" charset="0"/>
      <p:regular r:id="rId19"/>
    </p:embeddedFont>
    <p:embeddedFont>
      <p:font typeface="Arsenal" panose="020B0604020202020204" charset="0"/>
      <p:regular r:id="rId20"/>
    </p:embeddedFont>
    <p:embeddedFont>
      <p:font typeface="Barlow Bold" panose="020B0604020202020204" charset="0"/>
      <p:regular r:id="rId21"/>
    </p:embeddedFont>
    <p:embeddedFont>
      <p:font typeface="Barlow Bold Italics" panose="020B0604020202020204" charset="0"/>
      <p:regular r:id="rId22"/>
    </p:embeddedFont>
    <p:embeddedFont>
      <p:font typeface="Barlow Medium" panose="00000600000000000000" pitchFamily="2" charset="0"/>
      <p:regular r:id="rId23"/>
      <p:italic r:id="rId24"/>
    </p:embeddedFont>
    <p:embeddedFont>
      <p:font typeface="Barlow Semi-Bold" panose="020B0604020202020204" charset="0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hunk Five" panose="020B0604020202020204" charset="0"/>
      <p:regular r:id="rId30"/>
    </p:embeddedFont>
    <p:embeddedFont>
      <p:font typeface="HK Grotesk Bold" panose="020B0604020202020204" charset="0"/>
      <p:regular r:id="rId31"/>
    </p:embeddedFont>
    <p:embeddedFont>
      <p:font typeface="Public Sans Bold" panose="020B0604020202020204" charset="0"/>
      <p:regular r:id="rId32"/>
    </p:embeddedFont>
    <p:embeddedFont>
      <p:font typeface="Radley" panose="020B0604020202020204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81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gif>
</file>

<file path=ppt/media/image24.png>
</file>

<file path=ppt/media/image25.svg>
</file>

<file path=ppt/media/image26.gif>
</file>

<file path=ppt/media/image3.gif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9D3FE-4678-47C9-BCC8-DF613D71ED87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4B1CA5-B1DE-4FE7-9FD9-C81A8E046D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747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4B1CA5-B1DE-4FE7-9FD9-C81A8E046DDD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9094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2A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169" y="0"/>
            <a:ext cx="18267831" cy="3351251"/>
          </a:xfrm>
          <a:custGeom>
            <a:avLst/>
            <a:gdLst/>
            <a:ahLst/>
            <a:cxnLst/>
            <a:rect l="l" t="t" r="r" b="b"/>
            <a:pathLst>
              <a:path w="18267831" h="3351251">
                <a:moveTo>
                  <a:pt x="0" y="0"/>
                </a:moveTo>
                <a:lnTo>
                  <a:pt x="18267831" y="0"/>
                </a:lnTo>
                <a:lnTo>
                  <a:pt x="18267831" y="3351251"/>
                </a:lnTo>
                <a:lnTo>
                  <a:pt x="0" y="33512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509" b="-51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551326" y="3718446"/>
            <a:ext cx="19056065" cy="6335471"/>
            <a:chOff x="0" y="-9525"/>
            <a:chExt cx="25408086" cy="8447294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6745501" cy="1228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200"/>
                </a:lnSpc>
              </a:pPr>
              <a:r>
                <a:rPr lang="en-US" sz="6000" spc="-120">
                  <a:solidFill>
                    <a:srgbClr val="FFC61A"/>
                  </a:solidFill>
                  <a:latin typeface="Arbutus Slab"/>
                </a:rPr>
                <a:t>SwiftVerify :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1606865" y="173456"/>
              <a:ext cx="13801221" cy="838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50"/>
                </a:lnSpc>
              </a:pPr>
              <a:r>
                <a:rPr lang="en-US" sz="3750" spc="375">
                  <a:solidFill>
                    <a:srgbClr val="FFC61A"/>
                  </a:solidFill>
                  <a:latin typeface="Barlow Bold"/>
                </a:rPr>
                <a:t>A Multi-Modal Smart Attendance System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8256702" y="2428743"/>
              <a:ext cx="11489532" cy="2769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99"/>
                </a:lnSpc>
              </a:pPr>
              <a:r>
                <a:rPr lang="en-US" sz="3999" spc="399">
                  <a:solidFill>
                    <a:srgbClr val="EFCECB"/>
                  </a:solidFill>
                  <a:latin typeface="Barlow Bold"/>
                </a:rPr>
                <a:t>Bhukya Veeranna     20R11A6607</a:t>
              </a:r>
            </a:p>
            <a:p>
              <a:pPr>
                <a:lnSpc>
                  <a:spcPts val="5599"/>
                </a:lnSpc>
              </a:pPr>
              <a:r>
                <a:rPr lang="en-US" sz="3999" spc="399">
                  <a:solidFill>
                    <a:srgbClr val="EFCECB"/>
                  </a:solidFill>
                  <a:latin typeface="Barlow Bold"/>
                </a:rPr>
                <a:t>Madanu Shalini         20R11A6631</a:t>
              </a:r>
            </a:p>
            <a:p>
              <a:pPr>
                <a:lnSpc>
                  <a:spcPts val="5599"/>
                </a:lnSpc>
              </a:pPr>
              <a:r>
                <a:rPr lang="en-US" sz="3999" spc="399">
                  <a:solidFill>
                    <a:srgbClr val="EFCECB"/>
                  </a:solidFill>
                  <a:latin typeface="Barlow Bold"/>
                </a:rPr>
                <a:t>Peladolu Sai Kiran   20R11A6643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6044260" y="6934227"/>
              <a:ext cx="9363825" cy="150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41"/>
                </a:lnSpc>
              </a:pPr>
              <a:r>
                <a:rPr lang="en-US" sz="3315">
                  <a:solidFill>
                    <a:srgbClr val="FFD964"/>
                  </a:solidFill>
                  <a:latin typeface="Arbutus Slab"/>
                </a:rPr>
                <a:t>Dr. V. Madhusudhan Rao </a:t>
              </a:r>
            </a:p>
            <a:p>
              <a:pPr algn="ctr">
                <a:lnSpc>
                  <a:spcPts val="4641"/>
                </a:lnSpc>
              </a:pPr>
              <a:r>
                <a:rPr lang="en-US" sz="3315">
                  <a:solidFill>
                    <a:srgbClr val="FFD964"/>
                  </a:solidFill>
                  <a:latin typeface="Arbutus Slab"/>
                </a:rPr>
                <a:t>Professor &amp; Dean school of CS&amp;I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3139677" y="6934227"/>
              <a:ext cx="9063744" cy="150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41"/>
                </a:lnSpc>
              </a:pPr>
              <a:r>
                <a:rPr lang="en-US" sz="3315">
                  <a:solidFill>
                    <a:srgbClr val="FFD964"/>
                  </a:solidFill>
                  <a:latin typeface="Arbutus Slab"/>
                </a:rPr>
                <a:t>Mr. Shaik Akbar </a:t>
              </a:r>
            </a:p>
            <a:p>
              <a:pPr algn="ctr">
                <a:lnSpc>
                  <a:spcPts val="4641"/>
                </a:lnSpc>
              </a:pPr>
              <a:r>
                <a:rPr lang="en-US" sz="3315">
                  <a:solidFill>
                    <a:srgbClr val="FFD964"/>
                  </a:solidFill>
                  <a:latin typeface="Arbutus Slab"/>
                </a:rPr>
                <a:t>Associate Professor CSE(AI&amp;ML)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4358165" y="6292003"/>
              <a:ext cx="6626768" cy="76542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 dirty="0">
                  <a:solidFill>
                    <a:srgbClr val="FFF4EA"/>
                  </a:solidFill>
                  <a:latin typeface="Arbutus Slab"/>
                </a:rPr>
                <a:t>Project </a:t>
              </a:r>
              <a:r>
                <a:rPr lang="en-US" sz="3399" dirty="0" err="1">
                  <a:solidFill>
                    <a:srgbClr val="FFF4EA"/>
                  </a:solidFill>
                  <a:latin typeface="Arbutus Slab"/>
                </a:rPr>
                <a:t>co-ordinator</a:t>
              </a:r>
              <a:endParaRPr lang="en-US" sz="3399" dirty="0">
                <a:solidFill>
                  <a:srgbClr val="FFF4EA"/>
                </a:solidFill>
                <a:latin typeface="Arbutus Slab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8121234" y="6258975"/>
              <a:ext cx="4310057" cy="76542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 dirty="0">
                  <a:solidFill>
                    <a:srgbClr val="FFF4EA"/>
                  </a:solidFill>
                  <a:latin typeface="Arbutus Slab"/>
                </a:rPr>
                <a:t>Project Guide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5245587" y="1382547"/>
              <a:ext cx="16745501" cy="1016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000"/>
                </a:lnSpc>
              </a:pPr>
              <a:r>
                <a:rPr lang="en-US" sz="5000" spc="-100">
                  <a:solidFill>
                    <a:srgbClr val="EFCECB"/>
                  </a:solidFill>
                  <a:latin typeface="Arbutus Slab"/>
                </a:rPr>
                <a:t>Batch : A6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354084"/>
            <a:ext cx="16230600" cy="8262516"/>
          </a:xfrm>
          <a:custGeom>
            <a:avLst/>
            <a:gdLst/>
            <a:ahLst/>
            <a:cxnLst/>
            <a:rect l="l" t="t" r="r" b="b"/>
            <a:pathLst>
              <a:path w="16230600" h="8262516">
                <a:moveTo>
                  <a:pt x="0" y="0"/>
                </a:moveTo>
                <a:lnTo>
                  <a:pt x="16230600" y="0"/>
                </a:lnTo>
                <a:lnTo>
                  <a:pt x="16230600" y="8262516"/>
                </a:lnTo>
                <a:lnTo>
                  <a:pt x="0" y="8262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979171" y="496706"/>
            <a:ext cx="11510293" cy="1063988"/>
            <a:chOff x="0" y="0"/>
            <a:chExt cx="15347058" cy="1418651"/>
          </a:xfrm>
        </p:grpSpPr>
        <p:sp>
          <p:nvSpPr>
            <p:cNvPr id="4" name="TextBox 4"/>
            <p:cNvSpPr txBox="1"/>
            <p:nvPr/>
          </p:nvSpPr>
          <p:spPr>
            <a:xfrm>
              <a:off x="0" y="-104775"/>
              <a:ext cx="15347058" cy="825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763C00"/>
                  </a:solidFill>
                  <a:latin typeface="Chunk Five"/>
                </a:rPr>
                <a:t>Voice Verification Architecture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266944" y="792506"/>
              <a:ext cx="14813170" cy="626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572529"/>
            <a:ext cx="4691136" cy="7685771"/>
          </a:xfrm>
          <a:custGeom>
            <a:avLst/>
            <a:gdLst/>
            <a:ahLst/>
            <a:cxnLst/>
            <a:rect l="l" t="t" r="r" b="b"/>
            <a:pathLst>
              <a:path w="4691136" h="7685771">
                <a:moveTo>
                  <a:pt x="0" y="0"/>
                </a:moveTo>
                <a:lnTo>
                  <a:pt x="4691136" y="0"/>
                </a:lnTo>
                <a:lnTo>
                  <a:pt x="4691136" y="7685771"/>
                </a:lnTo>
                <a:lnTo>
                  <a:pt x="0" y="76857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334006" y="1473984"/>
            <a:ext cx="6729599" cy="4338820"/>
          </a:xfrm>
          <a:custGeom>
            <a:avLst/>
            <a:gdLst/>
            <a:ahLst/>
            <a:cxnLst/>
            <a:rect l="l" t="t" r="r" b="b"/>
            <a:pathLst>
              <a:path w="6729599" h="4338820">
                <a:moveTo>
                  <a:pt x="0" y="0"/>
                </a:moveTo>
                <a:lnTo>
                  <a:pt x="6729598" y="0"/>
                </a:lnTo>
                <a:lnTo>
                  <a:pt x="6729598" y="4338820"/>
                </a:lnTo>
                <a:lnTo>
                  <a:pt x="0" y="43388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4109" t="-15395" r="-44585" b="-12941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393037" y="6066243"/>
            <a:ext cx="6611535" cy="4220757"/>
          </a:xfrm>
          <a:custGeom>
            <a:avLst/>
            <a:gdLst/>
            <a:ahLst/>
            <a:cxnLst/>
            <a:rect l="l" t="t" r="r" b="b"/>
            <a:pathLst>
              <a:path w="6611535" h="4220757">
                <a:moveTo>
                  <a:pt x="0" y="0"/>
                </a:moveTo>
                <a:lnTo>
                  <a:pt x="6611536" y="0"/>
                </a:lnTo>
                <a:lnTo>
                  <a:pt x="6611536" y="4220757"/>
                </a:lnTo>
                <a:lnTo>
                  <a:pt x="0" y="42207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5834" t="-16525" r="-46229" b="-15401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514426" y="80504"/>
            <a:ext cx="9639159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dirty="0">
                <a:solidFill>
                  <a:srgbClr val="372A28"/>
                </a:solidFill>
                <a:latin typeface="Barlow Semi-Bold"/>
              </a:rPr>
              <a:t>Results &amp; Output Screens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76400" y="9204991"/>
            <a:ext cx="2700066" cy="5610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dirty="0">
                <a:solidFill>
                  <a:srgbClr val="333231"/>
                </a:solidFill>
                <a:latin typeface="Barlow Semi-Bold"/>
              </a:rPr>
              <a:t>Home Page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842317" y="3046496"/>
            <a:ext cx="1308695" cy="59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333231"/>
                </a:solidFill>
                <a:latin typeface="Barlow Semi-Bold"/>
              </a:rPr>
              <a:t>Sign In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842317" y="7550807"/>
            <a:ext cx="1479848" cy="59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dirty="0">
                <a:solidFill>
                  <a:srgbClr val="333231"/>
                </a:solidFill>
                <a:latin typeface="Barlow Semi-Bold"/>
              </a:rPr>
              <a:t>Sign Up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98019" y="1028700"/>
            <a:ext cx="4951754" cy="3583350"/>
          </a:xfrm>
          <a:custGeom>
            <a:avLst/>
            <a:gdLst/>
            <a:ahLst/>
            <a:cxnLst/>
            <a:rect l="l" t="t" r="r" b="b"/>
            <a:pathLst>
              <a:path w="4951754" h="3583350">
                <a:moveTo>
                  <a:pt x="0" y="0"/>
                </a:moveTo>
                <a:lnTo>
                  <a:pt x="4951754" y="0"/>
                </a:lnTo>
                <a:lnTo>
                  <a:pt x="4951754" y="3583350"/>
                </a:lnTo>
                <a:lnTo>
                  <a:pt x="0" y="3583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1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277449" y="5556487"/>
            <a:ext cx="3841469" cy="4007832"/>
          </a:xfrm>
          <a:custGeom>
            <a:avLst/>
            <a:gdLst/>
            <a:ahLst/>
            <a:cxnLst/>
            <a:rect l="l" t="t" r="r" b="b"/>
            <a:pathLst>
              <a:path w="3841469" h="4007832">
                <a:moveTo>
                  <a:pt x="0" y="0"/>
                </a:moveTo>
                <a:lnTo>
                  <a:pt x="3841470" y="0"/>
                </a:lnTo>
                <a:lnTo>
                  <a:pt x="3841470" y="4007832"/>
                </a:lnTo>
                <a:lnTo>
                  <a:pt x="0" y="40078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338941" y="1028700"/>
            <a:ext cx="5148567" cy="3828101"/>
          </a:xfrm>
          <a:custGeom>
            <a:avLst/>
            <a:gdLst/>
            <a:ahLst/>
            <a:cxnLst/>
            <a:rect l="l" t="t" r="r" b="b"/>
            <a:pathLst>
              <a:path w="5148567" h="3828101">
                <a:moveTo>
                  <a:pt x="0" y="0"/>
                </a:moveTo>
                <a:lnTo>
                  <a:pt x="5148568" y="0"/>
                </a:lnTo>
                <a:lnTo>
                  <a:pt x="5148568" y="3828101"/>
                </a:lnTo>
                <a:lnTo>
                  <a:pt x="0" y="38281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489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259803" y="5785037"/>
            <a:ext cx="5269206" cy="4034884"/>
          </a:xfrm>
          <a:custGeom>
            <a:avLst/>
            <a:gdLst/>
            <a:ahLst/>
            <a:cxnLst/>
            <a:rect l="l" t="t" r="r" b="b"/>
            <a:pathLst>
              <a:path w="5269206" h="4034884">
                <a:moveTo>
                  <a:pt x="0" y="0"/>
                </a:moveTo>
                <a:lnTo>
                  <a:pt x="5269205" y="0"/>
                </a:lnTo>
                <a:lnTo>
                  <a:pt x="5269205" y="4034884"/>
                </a:lnTo>
                <a:lnTo>
                  <a:pt x="0" y="40348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277449" y="33"/>
            <a:ext cx="3992893" cy="872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372A28"/>
                </a:solidFill>
                <a:latin typeface="Barlow Semi-Bold"/>
              </a:rPr>
              <a:t>Barcode Scan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84237" y="33"/>
            <a:ext cx="5003271" cy="872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372A28"/>
                </a:solidFill>
                <a:latin typeface="Barlow Semi-Bold"/>
              </a:rPr>
              <a:t>Face Recognition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97701" y="4610199"/>
            <a:ext cx="6152390" cy="533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CD6301"/>
                </a:solidFill>
                <a:latin typeface="Barlow Bold Italics"/>
              </a:rPr>
              <a:t>Rejected Barcode from Mobile screen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41628" y="9488119"/>
            <a:ext cx="3064536" cy="533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CD6301"/>
                </a:solidFill>
                <a:latin typeface="Barlow Bold Italics"/>
              </a:rPr>
              <a:t>Accepted Barcode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25627" y="4780601"/>
            <a:ext cx="6520491" cy="533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CD6301"/>
                </a:solidFill>
                <a:latin typeface="Barlow Bold Italics"/>
              </a:rPr>
              <a:t>Fake face detection from Mobile screen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581101" y="9488119"/>
            <a:ext cx="2809544" cy="533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CD6301"/>
                </a:solidFill>
                <a:latin typeface="Barlow Bold Italics"/>
              </a:rPr>
              <a:t>Accepted screen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5428D5-3F0B-4E6B-BED6-D532BAF0A9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205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29337" y="645353"/>
            <a:ext cx="10620170" cy="1330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 spc="-199">
                <a:solidFill>
                  <a:srgbClr val="16191B"/>
                </a:solidFill>
                <a:latin typeface="Arsenal"/>
              </a:rPr>
              <a:t>Summary</a:t>
            </a:r>
          </a:p>
        </p:txBody>
      </p:sp>
      <p:grpSp>
        <p:nvGrpSpPr>
          <p:cNvPr id="3" name="Group 3"/>
          <p:cNvGrpSpPr/>
          <p:nvPr/>
        </p:nvGrpSpPr>
        <p:grpSpPr>
          <a:xfrm rot="2700000">
            <a:off x="15005669" y="8637247"/>
            <a:ext cx="7415398" cy="3565095"/>
            <a:chOff x="0" y="0"/>
            <a:chExt cx="660400" cy="3175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0400" cy="317500"/>
            </a:xfrm>
            <a:custGeom>
              <a:avLst/>
              <a:gdLst/>
              <a:ahLst/>
              <a:cxnLst/>
              <a:rect l="l" t="t" r="r" b="b"/>
              <a:pathLst>
                <a:path w="660400" h="3175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17500"/>
                  </a:cubicBezTo>
                  <a:lnTo>
                    <a:pt x="660400" y="317500"/>
                  </a:lnTo>
                  <a:lnTo>
                    <a:pt x="0" y="317500"/>
                  </a:lnTo>
                  <a:lnTo>
                    <a:pt x="0" y="317500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8CA9AD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146050"/>
              <a:ext cx="660400" cy="171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3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4543055" y="9456797"/>
            <a:ext cx="5185216" cy="5132702"/>
          </a:xfrm>
          <a:prstGeom prst="line">
            <a:avLst/>
          </a:prstGeom>
          <a:ln w="28575" cap="flat">
            <a:solidFill>
              <a:srgbClr val="2A2E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14329109" y="9769473"/>
            <a:ext cx="5038853" cy="5038853"/>
          </a:xfrm>
          <a:prstGeom prst="line">
            <a:avLst/>
          </a:prstGeom>
          <a:ln w="28575" cap="flat">
            <a:solidFill>
              <a:srgbClr val="2A2E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14149507" y="10127944"/>
            <a:ext cx="4867141" cy="4867141"/>
          </a:xfrm>
          <a:prstGeom prst="line">
            <a:avLst/>
          </a:prstGeom>
          <a:ln w="28575" cap="flat">
            <a:solidFill>
              <a:srgbClr val="2A2E3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/>
          <p:nvPr/>
        </p:nvGrpSpPr>
        <p:grpSpPr>
          <a:xfrm>
            <a:off x="-4423755" y="-5488122"/>
            <a:ext cx="8847511" cy="8855676"/>
            <a:chOff x="0" y="0"/>
            <a:chExt cx="11796681" cy="11807568"/>
          </a:xfrm>
        </p:grpSpPr>
        <p:grpSp>
          <p:nvGrpSpPr>
            <p:cNvPr id="10" name="Group 10"/>
            <p:cNvGrpSpPr/>
            <p:nvPr/>
          </p:nvGrpSpPr>
          <p:grpSpPr>
            <a:xfrm rot="2700000">
              <a:off x="1676828" y="2799524"/>
              <a:ext cx="9887197" cy="4753460"/>
              <a:chOff x="0" y="0"/>
              <a:chExt cx="660400" cy="3175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60400" cy="3175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1750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17500"/>
                    </a:cubicBezTo>
                    <a:lnTo>
                      <a:pt x="660400" y="317500"/>
                    </a:lnTo>
                    <a:lnTo>
                      <a:pt x="0" y="317500"/>
                    </a:lnTo>
                    <a:lnTo>
                      <a:pt x="0" y="317500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8CA9AD"/>
                </a:solidFill>
                <a:prstDash val="solid"/>
                <a:miter/>
              </a:ln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146050"/>
                <a:ext cx="660400" cy="171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53"/>
                  </a:lnSpc>
                </a:pPr>
                <a:endParaRPr/>
              </a:p>
            </p:txBody>
          </p:sp>
        </p:grpSp>
        <p:sp>
          <p:nvSpPr>
            <p:cNvPr id="13" name="AutoShape 13"/>
            <p:cNvSpPr/>
            <p:nvPr/>
          </p:nvSpPr>
          <p:spPr>
            <a:xfrm>
              <a:off x="1060010" y="3892256"/>
              <a:ext cx="6913622" cy="6843603"/>
            </a:xfrm>
            <a:prstGeom prst="line">
              <a:avLst/>
            </a:prstGeom>
            <a:ln w="38100" cap="flat">
              <a:solidFill>
                <a:srgbClr val="2A2E3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AutoShape 14"/>
            <p:cNvSpPr/>
            <p:nvPr/>
          </p:nvSpPr>
          <p:spPr>
            <a:xfrm>
              <a:off x="774748" y="4309159"/>
              <a:ext cx="6718471" cy="6718471"/>
            </a:xfrm>
            <a:prstGeom prst="line">
              <a:avLst/>
            </a:prstGeom>
            <a:ln w="38100" cap="flat">
              <a:solidFill>
                <a:srgbClr val="2A2E3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>
              <a:off x="535279" y="4787119"/>
              <a:ext cx="6489522" cy="6489522"/>
            </a:xfrm>
            <a:prstGeom prst="line">
              <a:avLst/>
            </a:prstGeom>
            <a:ln w="38100" cap="flat">
              <a:solidFill>
                <a:srgbClr val="2A2E3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6" name="AutoShape 16"/>
            <p:cNvSpPr/>
            <p:nvPr/>
          </p:nvSpPr>
          <p:spPr>
            <a:xfrm>
              <a:off x="366406" y="5302142"/>
              <a:ext cx="6254021" cy="6254021"/>
            </a:xfrm>
            <a:prstGeom prst="line">
              <a:avLst/>
            </a:prstGeom>
            <a:ln w="38100" cap="flat">
              <a:solidFill>
                <a:srgbClr val="2A2E3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7" name="AutoShape 17"/>
            <p:cNvSpPr/>
            <p:nvPr/>
          </p:nvSpPr>
          <p:spPr>
            <a:xfrm>
              <a:off x="174601" y="5888378"/>
              <a:ext cx="5796899" cy="5796899"/>
            </a:xfrm>
            <a:prstGeom prst="line">
              <a:avLst/>
            </a:prstGeom>
            <a:ln w="38100" cap="flat">
              <a:solidFill>
                <a:srgbClr val="2A2E3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8" name="AutoShape 18"/>
            <p:cNvSpPr/>
            <p:nvPr/>
          </p:nvSpPr>
          <p:spPr>
            <a:xfrm>
              <a:off x="13508" y="6480010"/>
              <a:ext cx="5284799" cy="5314125"/>
            </a:xfrm>
            <a:prstGeom prst="line">
              <a:avLst/>
            </a:prstGeom>
            <a:ln w="38100" cap="flat">
              <a:solidFill>
                <a:srgbClr val="2A2E3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>
              <a:off x="47865" y="7228854"/>
              <a:ext cx="4503313" cy="4480077"/>
            </a:xfrm>
            <a:prstGeom prst="line">
              <a:avLst/>
            </a:prstGeom>
            <a:ln w="38100" cap="flat">
              <a:solidFill>
                <a:srgbClr val="2A2E3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AutoShape 20"/>
            <p:cNvSpPr/>
            <p:nvPr/>
          </p:nvSpPr>
          <p:spPr>
            <a:xfrm>
              <a:off x="165620" y="8131631"/>
              <a:ext cx="3504797" cy="3562626"/>
            </a:xfrm>
            <a:prstGeom prst="line">
              <a:avLst/>
            </a:prstGeom>
            <a:ln w="38100" cap="flat">
              <a:solidFill>
                <a:srgbClr val="2A2E3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21" name="TextBox 21"/>
          <p:cNvSpPr txBox="1"/>
          <p:nvPr/>
        </p:nvSpPr>
        <p:spPr>
          <a:xfrm>
            <a:off x="2284022" y="2419780"/>
            <a:ext cx="14350041" cy="5447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800">
                <a:solidFill>
                  <a:srgbClr val="16191B"/>
                </a:solidFill>
                <a:latin typeface="Radley"/>
              </a:rPr>
              <a:t>Our Multi-Factor Attendance System represents a revolutionary advancement in attendance management. </a:t>
            </a:r>
          </a:p>
          <a:p>
            <a:pPr algn="ctr">
              <a:lnSpc>
                <a:spcPts val="3360"/>
              </a:lnSpc>
            </a:pPr>
            <a:endParaRPr lang="en-US" sz="2800">
              <a:solidFill>
                <a:srgbClr val="16191B"/>
              </a:solidFill>
              <a:latin typeface="Radley"/>
            </a:endParaRPr>
          </a:p>
          <a:p>
            <a:pPr algn="ctr">
              <a:lnSpc>
                <a:spcPts val="3360"/>
              </a:lnSpc>
            </a:pPr>
            <a:r>
              <a:rPr lang="en-US" sz="2800">
                <a:solidFill>
                  <a:srgbClr val="16191B"/>
                </a:solidFill>
                <a:latin typeface="Radley"/>
              </a:rPr>
              <a:t>Through the utilisation of state-of-the-art technology such as voice recognition, facial recognition, and barcode scanning, we have successfully addressed the weaknesses present in conventional approaches, hence increasing accuracy and security. </a:t>
            </a:r>
          </a:p>
          <a:p>
            <a:pPr algn="ctr">
              <a:lnSpc>
                <a:spcPts val="3360"/>
              </a:lnSpc>
            </a:pPr>
            <a:endParaRPr lang="en-US" sz="2800">
              <a:solidFill>
                <a:srgbClr val="16191B"/>
              </a:solidFill>
              <a:latin typeface="Radley"/>
            </a:endParaRPr>
          </a:p>
          <a:p>
            <a:pPr algn="ctr">
              <a:lnSpc>
                <a:spcPts val="3360"/>
              </a:lnSpc>
            </a:pPr>
            <a:r>
              <a:rPr lang="en-US" sz="2800">
                <a:solidFill>
                  <a:srgbClr val="16191B"/>
                </a:solidFill>
                <a:latin typeface="Radley"/>
              </a:rPr>
              <a:t>In addition to improving data integrity, the multi-layered authentication mechanism simplifies the attendance monitoring procedure and drastically lowers error rates. </a:t>
            </a:r>
          </a:p>
          <a:p>
            <a:pPr algn="ctr">
              <a:lnSpc>
                <a:spcPts val="3360"/>
              </a:lnSpc>
            </a:pPr>
            <a:endParaRPr lang="en-US" sz="2800">
              <a:solidFill>
                <a:srgbClr val="16191B"/>
              </a:solidFill>
              <a:latin typeface="Radley"/>
            </a:endParaRPr>
          </a:p>
          <a:p>
            <a:pPr algn="ctr">
              <a:lnSpc>
                <a:spcPts val="3360"/>
              </a:lnSpc>
            </a:pPr>
            <a:r>
              <a:rPr lang="en-US" sz="2800">
                <a:solidFill>
                  <a:srgbClr val="16191B"/>
                </a:solidFill>
                <a:latin typeface="Radley"/>
              </a:rPr>
              <a:t>Additionally, administrators are able to make wise judgements because of the real-time updates from our centralised database, which gives them crucial insights on attendance trends.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0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-229820" y="-4568253"/>
            <a:ext cx="12495320" cy="15522137"/>
          </a:xfrm>
          <a:custGeom>
            <a:avLst/>
            <a:gdLst/>
            <a:ahLst/>
            <a:cxnLst/>
            <a:rect l="l" t="t" r="r" b="b"/>
            <a:pathLst>
              <a:path w="12495320" h="15522137">
                <a:moveTo>
                  <a:pt x="0" y="15522137"/>
                </a:moveTo>
                <a:lnTo>
                  <a:pt x="12495320" y="15522137"/>
                </a:lnTo>
                <a:lnTo>
                  <a:pt x="12495320" y="0"/>
                </a:lnTo>
                <a:lnTo>
                  <a:pt x="0" y="0"/>
                </a:lnTo>
                <a:lnTo>
                  <a:pt x="0" y="15522137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865569" y="493176"/>
            <a:ext cx="10436942" cy="1128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623"/>
              </a:lnSpc>
            </a:pPr>
            <a:r>
              <a:rPr lang="en-US" sz="7839" spc="838">
                <a:solidFill>
                  <a:srgbClr val="EDF0F2"/>
                </a:solidFill>
                <a:latin typeface="Public Sans Bold"/>
              </a:rPr>
              <a:t>REFERENCES</a:t>
            </a:r>
          </a:p>
        </p:txBody>
      </p:sp>
      <p:sp>
        <p:nvSpPr>
          <p:cNvPr id="4" name="Freeform 4"/>
          <p:cNvSpPr/>
          <p:nvPr/>
        </p:nvSpPr>
        <p:spPr>
          <a:xfrm rot="-10800000" flipH="1" flipV="1">
            <a:off x="7832810" y="-755896"/>
            <a:ext cx="12495320" cy="15522137"/>
          </a:xfrm>
          <a:custGeom>
            <a:avLst/>
            <a:gdLst/>
            <a:ahLst/>
            <a:cxnLst/>
            <a:rect l="l" t="t" r="r" b="b"/>
            <a:pathLst>
              <a:path w="12495320" h="15522137">
                <a:moveTo>
                  <a:pt x="12495320" y="15522137"/>
                </a:moveTo>
                <a:lnTo>
                  <a:pt x="0" y="15522137"/>
                </a:lnTo>
                <a:lnTo>
                  <a:pt x="0" y="0"/>
                </a:lnTo>
                <a:lnTo>
                  <a:pt x="12495320" y="0"/>
                </a:lnTo>
                <a:lnTo>
                  <a:pt x="12495320" y="15522137"/>
                </a:lnTo>
                <a:close/>
              </a:path>
            </a:pathLst>
          </a:custGeom>
          <a:blipFill>
            <a:blip r:embed="rId2">
              <a:alphaModFix amt="5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01087" y="1999251"/>
            <a:ext cx="16685827" cy="6278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7"/>
              </a:lnSpc>
            </a:pPr>
            <a:r>
              <a:rPr lang="en-US" sz="2589">
                <a:solidFill>
                  <a:srgbClr val="EDF0F2"/>
                </a:solidFill>
                <a:latin typeface="Radley"/>
              </a:rPr>
              <a:t>Prerak Moolchandani, Shreya Hegde, Muskan Hassanandani, Garv Jhangiani, Gresha Bhatia, Abha Tewari, Shashikant Dugad, "Pehchaan: A Touchless Attendance System", 2023 International Conference on Artificial Intelligence and Applications (ICAIA) Alliance Technology Conference (ATCON-1), pp.1-5, 2023.</a:t>
            </a:r>
          </a:p>
          <a:p>
            <a:pPr algn="ctr">
              <a:lnSpc>
                <a:spcPts val="3107"/>
              </a:lnSpc>
            </a:pPr>
            <a:endParaRPr lang="en-US" sz="2589">
              <a:solidFill>
                <a:srgbClr val="EDF0F2"/>
              </a:solidFill>
              <a:latin typeface="Radley"/>
            </a:endParaRPr>
          </a:p>
          <a:p>
            <a:pPr algn="ctr">
              <a:lnSpc>
                <a:spcPts val="3107"/>
              </a:lnSpc>
            </a:pPr>
            <a:r>
              <a:rPr lang="en-US" sz="2589">
                <a:solidFill>
                  <a:srgbClr val="EDF0F2"/>
                </a:solidFill>
                <a:latin typeface="Radley"/>
              </a:rPr>
              <a:t>Ss, Poornima &amp; Sripriya, N &amp; Vijayalakshmi, B &amp; Vishnupriya, P. (2017). Attendance monitoring system using facial recognition with audio output and gender classification. 1-5. 10.1109/ICCCSP.2017.7944103. </a:t>
            </a:r>
          </a:p>
          <a:p>
            <a:pPr algn="ctr">
              <a:lnSpc>
                <a:spcPts val="3107"/>
              </a:lnSpc>
            </a:pPr>
            <a:endParaRPr lang="en-US" sz="2589">
              <a:solidFill>
                <a:srgbClr val="EDF0F2"/>
              </a:solidFill>
              <a:latin typeface="Radley"/>
            </a:endParaRPr>
          </a:p>
          <a:p>
            <a:pPr algn="ctr">
              <a:lnSpc>
                <a:spcPts val="3107"/>
              </a:lnSpc>
            </a:pPr>
            <a:r>
              <a:rPr lang="en-US" sz="2589">
                <a:solidFill>
                  <a:srgbClr val="EDF0F2"/>
                </a:solidFill>
                <a:latin typeface="Radley"/>
              </a:rPr>
              <a:t>Smitha, &amp; Hegde, Pavithra &amp; Afshin,. (2020). Face Recognition based Attendance Management System. International Journal of Engineering Research and. V9. 10.17577/IJERTV9IS050861. </a:t>
            </a:r>
          </a:p>
          <a:p>
            <a:pPr algn="ctr">
              <a:lnSpc>
                <a:spcPts val="3107"/>
              </a:lnSpc>
            </a:pPr>
            <a:endParaRPr lang="en-US" sz="2589">
              <a:solidFill>
                <a:srgbClr val="EDF0F2"/>
              </a:solidFill>
              <a:latin typeface="Radley"/>
            </a:endParaRPr>
          </a:p>
          <a:p>
            <a:pPr algn="ctr">
              <a:lnSpc>
                <a:spcPts val="3107"/>
              </a:lnSpc>
            </a:pPr>
            <a:r>
              <a:rPr lang="en-US" sz="2589">
                <a:solidFill>
                  <a:srgbClr val="EDF0F2"/>
                </a:solidFill>
                <a:latin typeface="Radley"/>
              </a:rPr>
              <a:t>Soewito, Benfano &amp; Lumban Gaol, Ford &amp; Simanjuntak, Echo &amp; Gunawan, Fergyanto. (2016). Smart mobile attendance system using voice recognition and fingerprint on smartphone. 175-180. 10.1109/ISITIA.2016.7828654. </a:t>
            </a:r>
          </a:p>
          <a:p>
            <a:pPr algn="ctr">
              <a:lnSpc>
                <a:spcPts val="3107"/>
              </a:lnSpc>
            </a:pPr>
            <a:endParaRPr lang="en-US" sz="2589">
              <a:solidFill>
                <a:srgbClr val="EDF0F2"/>
              </a:solidFill>
              <a:latin typeface="Radley"/>
            </a:endParaRPr>
          </a:p>
          <a:p>
            <a:pPr algn="ctr">
              <a:lnSpc>
                <a:spcPts val="3107"/>
              </a:lnSpc>
            </a:pPr>
            <a:r>
              <a:rPr lang="en-US" sz="2589">
                <a:solidFill>
                  <a:srgbClr val="EDF0F2"/>
                </a:solidFill>
                <a:latin typeface="Radley"/>
              </a:rPr>
              <a:t>Ajinkya Patil, Mrudang Shukla(2014)  “Implementation  of classroom attendance system based on face recognition in class”, International Journal of Advances in Engineering &amp; Technology, Vol. 7 Issue 3, pp976-978. </a:t>
            </a:r>
          </a:p>
          <a:p>
            <a:pPr algn="ctr">
              <a:lnSpc>
                <a:spcPts val="3107"/>
              </a:lnSpc>
            </a:pPr>
            <a:endParaRPr lang="en-US" sz="2589">
              <a:solidFill>
                <a:srgbClr val="EDF0F2"/>
              </a:solidFill>
              <a:latin typeface="Radle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AD7A58-D07B-4C55-8A40-3E88E21FB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722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97A3E0-1603-4996-8A33-FF5AF4CDB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144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EA64D1-7760-407E-848A-5EA441708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653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EFAEF9-D658-4FC1-8EDD-1F4A8D641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037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64282" y="813190"/>
            <a:ext cx="14121793" cy="9204457"/>
          </a:xfrm>
          <a:custGeom>
            <a:avLst/>
            <a:gdLst/>
            <a:ahLst/>
            <a:cxnLst/>
            <a:rect l="l" t="t" r="r" b="b"/>
            <a:pathLst>
              <a:path w="14121793" h="9204457">
                <a:moveTo>
                  <a:pt x="0" y="0"/>
                </a:moveTo>
                <a:lnTo>
                  <a:pt x="14121793" y="0"/>
                </a:lnTo>
                <a:lnTo>
                  <a:pt x="14121793" y="9204456"/>
                </a:lnTo>
                <a:lnTo>
                  <a:pt x="0" y="92044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43" b="-716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177711" y="382086"/>
            <a:ext cx="11294937" cy="862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073"/>
              </a:lnSpc>
              <a:spcBef>
                <a:spcPct val="0"/>
              </a:spcBef>
            </a:pPr>
            <a:r>
              <a:rPr lang="en-US" sz="5052" dirty="0">
                <a:solidFill>
                  <a:srgbClr val="763C00"/>
                </a:solidFill>
                <a:latin typeface="HK Grotesk Bold"/>
              </a:rPr>
              <a:t>System Architecture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1E9DD9-0EFF-4A36-8757-C0896DDD7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337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975525" y="2373591"/>
            <a:ext cx="6909817" cy="5077153"/>
          </a:xfrm>
          <a:custGeom>
            <a:avLst/>
            <a:gdLst/>
            <a:ahLst/>
            <a:cxnLst/>
            <a:rect l="l" t="t" r="r" b="b"/>
            <a:pathLst>
              <a:path w="6909817" h="5077153">
                <a:moveTo>
                  <a:pt x="0" y="0"/>
                </a:moveTo>
                <a:lnTo>
                  <a:pt x="6909817" y="0"/>
                </a:lnTo>
                <a:lnTo>
                  <a:pt x="6909817" y="5077152"/>
                </a:lnTo>
                <a:lnTo>
                  <a:pt x="0" y="50771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51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83061" y="2720450"/>
            <a:ext cx="1645390" cy="1974468"/>
          </a:xfrm>
          <a:custGeom>
            <a:avLst/>
            <a:gdLst/>
            <a:ahLst/>
            <a:cxnLst/>
            <a:rect l="l" t="t" r="r" b="b"/>
            <a:pathLst>
              <a:path w="1645390" h="1974468">
                <a:moveTo>
                  <a:pt x="0" y="0"/>
                </a:moveTo>
                <a:lnTo>
                  <a:pt x="1645390" y="0"/>
                </a:lnTo>
                <a:lnTo>
                  <a:pt x="1645390" y="1974468"/>
                </a:lnTo>
                <a:lnTo>
                  <a:pt x="0" y="19744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599356" y="2720450"/>
            <a:ext cx="2041779" cy="1974468"/>
          </a:xfrm>
          <a:custGeom>
            <a:avLst/>
            <a:gdLst/>
            <a:ahLst/>
            <a:cxnLst/>
            <a:rect l="l" t="t" r="r" b="b"/>
            <a:pathLst>
              <a:path w="2041779" h="1974468">
                <a:moveTo>
                  <a:pt x="0" y="0"/>
                </a:moveTo>
                <a:lnTo>
                  <a:pt x="2041780" y="0"/>
                </a:lnTo>
                <a:lnTo>
                  <a:pt x="2041780" y="1974468"/>
                </a:lnTo>
                <a:lnTo>
                  <a:pt x="0" y="1974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222199" y="3168904"/>
            <a:ext cx="3367515" cy="1371951"/>
          </a:xfrm>
          <a:custGeom>
            <a:avLst/>
            <a:gdLst/>
            <a:ahLst/>
            <a:cxnLst/>
            <a:rect l="l" t="t" r="r" b="b"/>
            <a:pathLst>
              <a:path w="3367515" h="1371951">
                <a:moveTo>
                  <a:pt x="0" y="0"/>
                </a:moveTo>
                <a:lnTo>
                  <a:pt x="3367516" y="0"/>
                </a:lnTo>
                <a:lnTo>
                  <a:pt x="3367516" y="1371950"/>
                </a:lnTo>
                <a:lnTo>
                  <a:pt x="0" y="13719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2920140" y="826310"/>
            <a:ext cx="11510293" cy="1063988"/>
            <a:chOff x="0" y="0"/>
            <a:chExt cx="15347058" cy="1418651"/>
          </a:xfrm>
        </p:grpSpPr>
        <p:sp>
          <p:nvSpPr>
            <p:cNvPr id="7" name="TextBox 7"/>
            <p:cNvSpPr txBox="1"/>
            <p:nvPr/>
          </p:nvSpPr>
          <p:spPr>
            <a:xfrm>
              <a:off x="0" y="-104775"/>
              <a:ext cx="15347058" cy="825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dirty="0">
                  <a:solidFill>
                    <a:srgbClr val="763C00"/>
                  </a:solidFill>
                  <a:latin typeface="Chunk Five"/>
                </a:rPr>
                <a:t>Models Used &amp; Obtained Accuracy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66944" y="792506"/>
              <a:ext cx="14813170" cy="626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5130731"/>
            <a:ext cx="2954112" cy="415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76">
                <a:solidFill>
                  <a:srgbClr val="333231"/>
                </a:solidFill>
                <a:latin typeface="Barlow Bold"/>
              </a:rPr>
              <a:t>ZBar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5762310"/>
            <a:ext cx="2954112" cy="2582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550"/>
              </a:lnSpc>
            </a:pPr>
            <a:r>
              <a:rPr lang="en-US" sz="1700" spc="54">
                <a:solidFill>
                  <a:srgbClr val="333231"/>
                </a:solidFill>
                <a:latin typeface="Barlow Medium"/>
              </a:rPr>
              <a:t>ZBar, an open-source barcode scanning library, is renowned for its efficiency and reliability, supporting multiple barcode types. It employs image processing techniques such as edge detection and segmentation.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268088" y="5140256"/>
            <a:ext cx="2954112" cy="365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67">
                <a:solidFill>
                  <a:srgbClr val="333231"/>
                </a:solidFill>
                <a:latin typeface="Barlow Bold"/>
              </a:rPr>
              <a:t>ZXing (Zebra Crossing)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268088" y="5752785"/>
            <a:ext cx="2954112" cy="2740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</a:pPr>
            <a:r>
              <a:rPr lang="en-US" sz="1800" spc="57" dirty="0" err="1">
                <a:solidFill>
                  <a:srgbClr val="333231"/>
                </a:solidFill>
                <a:latin typeface="Barlow Medium"/>
              </a:rPr>
              <a:t>ZXing</a:t>
            </a:r>
            <a:r>
              <a:rPr lang="en-US" sz="1800" spc="57" dirty="0">
                <a:solidFill>
                  <a:srgbClr val="333231"/>
                </a:solidFill>
                <a:latin typeface="Barlow Medium"/>
              </a:rPr>
              <a:t>, an open-source library, offers extensive documentation and supports multiple barcode formats. Highly accurate, especially for common types, it suits various applications.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507476" y="5149781"/>
            <a:ext cx="2954112" cy="290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spc="54">
                <a:solidFill>
                  <a:srgbClr val="333231"/>
                </a:solidFill>
                <a:latin typeface="Barlow Bold"/>
              </a:rPr>
              <a:t>Dynamsoft Barcode Reader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507476" y="5752785"/>
            <a:ext cx="2954112" cy="2397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</a:pPr>
            <a:r>
              <a:rPr lang="en-US" sz="1800" spc="57">
                <a:solidFill>
                  <a:srgbClr val="333231"/>
                </a:solidFill>
                <a:latin typeface="Barlow Medium"/>
              </a:rPr>
              <a:t>Dynamsoft Barcode Reader is a commercial SDK offering advanced feature such as live video stream recognition and provides high accuracy and robust performance.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0316283" y="7734232"/>
            <a:ext cx="8228301" cy="757502"/>
            <a:chOff x="0" y="0"/>
            <a:chExt cx="10971067" cy="1010002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76200"/>
              <a:ext cx="10971067" cy="5869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71"/>
                </a:lnSpc>
                <a:spcBef>
                  <a:spcPct val="0"/>
                </a:spcBef>
              </a:pPr>
              <a:r>
                <a:rPr lang="en-US" sz="2573" dirty="0">
                  <a:solidFill>
                    <a:srgbClr val="343432"/>
                  </a:solidFill>
                  <a:latin typeface="Chunk Five"/>
                </a:rPr>
                <a:t>Accuracy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90829" y="561093"/>
              <a:ext cx="10589410" cy="4489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02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BDB15B-E975-43AE-9187-F103AD0F6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384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966905" y="1880126"/>
            <a:ext cx="8702331" cy="6526748"/>
          </a:xfrm>
          <a:custGeom>
            <a:avLst/>
            <a:gdLst/>
            <a:ahLst/>
            <a:cxnLst/>
            <a:rect l="l" t="t" r="r" b="b"/>
            <a:pathLst>
              <a:path w="8702331" h="6526748">
                <a:moveTo>
                  <a:pt x="0" y="0"/>
                </a:moveTo>
                <a:lnTo>
                  <a:pt x="8702331" y="0"/>
                </a:lnTo>
                <a:lnTo>
                  <a:pt x="8702331" y="6526748"/>
                </a:lnTo>
                <a:lnTo>
                  <a:pt x="0" y="65267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602831" y="1880126"/>
            <a:ext cx="1832999" cy="2225042"/>
          </a:xfrm>
          <a:custGeom>
            <a:avLst/>
            <a:gdLst/>
            <a:ahLst/>
            <a:cxnLst/>
            <a:rect l="l" t="t" r="r" b="b"/>
            <a:pathLst>
              <a:path w="1832999" h="2225042">
                <a:moveTo>
                  <a:pt x="0" y="0"/>
                </a:moveTo>
                <a:lnTo>
                  <a:pt x="1832999" y="0"/>
                </a:lnTo>
                <a:lnTo>
                  <a:pt x="1832999" y="2225042"/>
                </a:lnTo>
                <a:lnTo>
                  <a:pt x="0" y="2225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138" r="-1125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9274" y="1880126"/>
            <a:ext cx="1791593" cy="2225042"/>
          </a:xfrm>
          <a:custGeom>
            <a:avLst/>
            <a:gdLst/>
            <a:ahLst/>
            <a:cxnLst/>
            <a:rect l="l" t="t" r="r" b="b"/>
            <a:pathLst>
              <a:path w="1791593" h="2225042">
                <a:moveTo>
                  <a:pt x="0" y="0"/>
                </a:moveTo>
                <a:lnTo>
                  <a:pt x="1791593" y="0"/>
                </a:lnTo>
                <a:lnTo>
                  <a:pt x="1791593" y="2225042"/>
                </a:lnTo>
                <a:lnTo>
                  <a:pt x="0" y="22250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350" t="-5519" r="-19064" b="-5125"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2979171" y="496706"/>
            <a:ext cx="11510293" cy="1063988"/>
            <a:chOff x="0" y="0"/>
            <a:chExt cx="15347058" cy="1418651"/>
          </a:xfrm>
        </p:grpSpPr>
        <p:sp>
          <p:nvSpPr>
            <p:cNvPr id="6" name="TextBox 6"/>
            <p:cNvSpPr txBox="1"/>
            <p:nvPr/>
          </p:nvSpPr>
          <p:spPr>
            <a:xfrm>
              <a:off x="0" y="-104775"/>
              <a:ext cx="15347058" cy="825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763C00"/>
                  </a:solidFill>
                  <a:latin typeface="Chunk Five"/>
                </a:rPr>
                <a:t>Models Used &amp; Obtained Accuracy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66944" y="792506"/>
              <a:ext cx="14813170" cy="626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38384" y="4648953"/>
            <a:ext cx="3633372" cy="507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2"/>
              </a:lnSpc>
            </a:pPr>
            <a:r>
              <a:rPr lang="en-US" sz="2951" spc="94">
                <a:solidFill>
                  <a:srgbClr val="333231"/>
                </a:solidFill>
                <a:latin typeface="Barlow Bold"/>
              </a:rPr>
              <a:t>MobileFaceNet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38384" y="5425756"/>
            <a:ext cx="3633372" cy="3500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136"/>
              </a:lnSpc>
            </a:pPr>
            <a:r>
              <a:rPr lang="en-US" sz="2090" spc="66">
                <a:solidFill>
                  <a:srgbClr val="333231"/>
                </a:solidFill>
                <a:latin typeface="Barlow Medium"/>
              </a:rPr>
              <a:t>A lightweight convolutional neural network optimized for face recognition on mobile devices. It maintains high accuracy while minimizing computational complexity, enabling real-time face recognition in resource-constrained environments.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02645" y="4648953"/>
            <a:ext cx="3633372" cy="507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2"/>
              </a:lnSpc>
            </a:pPr>
            <a:r>
              <a:rPr lang="en-US" sz="2951" spc="94">
                <a:solidFill>
                  <a:srgbClr val="333231"/>
                </a:solidFill>
                <a:latin typeface="Barlow Bold"/>
              </a:rPr>
              <a:t>MiniFASNet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702645" y="5425756"/>
            <a:ext cx="3633372" cy="3172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136"/>
              </a:lnSpc>
            </a:pPr>
            <a:r>
              <a:rPr lang="en-US" sz="2090" spc="66">
                <a:solidFill>
                  <a:srgbClr val="333231"/>
                </a:solidFill>
                <a:latin typeface="Barlow Medium"/>
              </a:rPr>
              <a:t>A compact neural network designed for real-time face detection and alignment. It balances efficiency and accuracy, making it suitable for diverse environments such as mobile and embedded systems.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984317" y="8598639"/>
            <a:ext cx="11510293" cy="1063988"/>
            <a:chOff x="0" y="0"/>
            <a:chExt cx="15347058" cy="141865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104775"/>
              <a:ext cx="15347058" cy="825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dirty="0">
                  <a:solidFill>
                    <a:srgbClr val="763C00"/>
                  </a:solidFill>
                  <a:latin typeface="Chunk Five"/>
                </a:rPr>
                <a:t>Accuracy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266944" y="792506"/>
              <a:ext cx="14813170" cy="626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15" name="Freeform 2">
            <a:extLst>
              <a:ext uri="{FF2B5EF4-FFF2-40B4-BE49-F238E27FC236}">
                <a16:creationId xmlns:a16="http://schemas.microsoft.com/office/drawing/2014/main" id="{D5408EF6-93C9-4D81-ABA1-9BA47B835259}"/>
              </a:ext>
            </a:extLst>
          </p:cNvPr>
          <p:cNvSpPr/>
          <p:nvPr/>
        </p:nvSpPr>
        <p:spPr>
          <a:xfrm>
            <a:off x="8991600" y="1880126"/>
            <a:ext cx="8702331" cy="6526748"/>
          </a:xfrm>
          <a:custGeom>
            <a:avLst/>
            <a:gdLst/>
            <a:ahLst/>
            <a:cxnLst/>
            <a:rect l="l" t="t" r="r" b="b"/>
            <a:pathLst>
              <a:path w="8702331" h="6526748">
                <a:moveTo>
                  <a:pt x="0" y="0"/>
                </a:moveTo>
                <a:lnTo>
                  <a:pt x="8702331" y="0"/>
                </a:lnTo>
                <a:lnTo>
                  <a:pt x="8702331" y="6526748"/>
                </a:lnTo>
                <a:lnTo>
                  <a:pt x="0" y="65267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6" name="Group 12">
            <a:extLst>
              <a:ext uri="{FF2B5EF4-FFF2-40B4-BE49-F238E27FC236}">
                <a16:creationId xmlns:a16="http://schemas.microsoft.com/office/drawing/2014/main" id="{C848170E-156F-4B8E-ADF0-AEFB87D6E0B4}"/>
              </a:ext>
            </a:extLst>
          </p:cNvPr>
          <p:cNvGrpSpPr/>
          <p:nvPr/>
        </p:nvGrpSpPr>
        <p:grpSpPr>
          <a:xfrm>
            <a:off x="6984317" y="8598639"/>
            <a:ext cx="11510293" cy="1063988"/>
            <a:chOff x="0" y="0"/>
            <a:chExt cx="15347058" cy="1418651"/>
          </a:xfrm>
        </p:grpSpPr>
        <p:sp>
          <p:nvSpPr>
            <p:cNvPr id="17" name="TextBox 13">
              <a:extLst>
                <a:ext uri="{FF2B5EF4-FFF2-40B4-BE49-F238E27FC236}">
                  <a16:creationId xmlns:a16="http://schemas.microsoft.com/office/drawing/2014/main" id="{87B0B038-5D44-4E5E-BD19-2FE5B9316A27}"/>
                </a:ext>
              </a:extLst>
            </p:cNvPr>
            <p:cNvSpPr txBox="1"/>
            <p:nvPr/>
          </p:nvSpPr>
          <p:spPr>
            <a:xfrm>
              <a:off x="0" y="-104775"/>
              <a:ext cx="15347058" cy="825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dirty="0">
                  <a:solidFill>
                    <a:srgbClr val="763C00"/>
                  </a:solidFill>
                  <a:latin typeface="Chunk Five"/>
                </a:rPr>
                <a:t>Accuracy</a:t>
              </a:r>
            </a:p>
          </p:txBody>
        </p:sp>
        <p:sp>
          <p:nvSpPr>
            <p:cNvPr id="18" name="TextBox 14">
              <a:extLst>
                <a:ext uri="{FF2B5EF4-FFF2-40B4-BE49-F238E27FC236}">
                  <a16:creationId xmlns:a16="http://schemas.microsoft.com/office/drawing/2014/main" id="{6DB71644-A05D-42CA-B0E3-FA2856386B4A}"/>
                </a:ext>
              </a:extLst>
            </p:cNvPr>
            <p:cNvSpPr txBox="1"/>
            <p:nvPr/>
          </p:nvSpPr>
          <p:spPr>
            <a:xfrm>
              <a:off x="266944" y="792506"/>
              <a:ext cx="14813170" cy="626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556</Words>
  <Application>Microsoft Office PowerPoint</Application>
  <PresentationFormat>Custom</PresentationFormat>
  <Paragraphs>58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9" baseType="lpstr">
      <vt:lpstr>HK Grotesk Bold</vt:lpstr>
      <vt:lpstr>Public Sans Bold</vt:lpstr>
      <vt:lpstr>Barlow Medium</vt:lpstr>
      <vt:lpstr>Calibri</vt:lpstr>
      <vt:lpstr>Chunk Five</vt:lpstr>
      <vt:lpstr>Barlow Semi-Bold</vt:lpstr>
      <vt:lpstr>Radley</vt:lpstr>
      <vt:lpstr>Barlow Bold</vt:lpstr>
      <vt:lpstr>Arial</vt:lpstr>
      <vt:lpstr>Arbutus Slab</vt:lpstr>
      <vt:lpstr>Arsenal</vt:lpstr>
      <vt:lpstr>Barlow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SwiftVerify - Review2</dc:title>
  <cp:lastModifiedBy>BHUKYA VEERANNA</cp:lastModifiedBy>
  <cp:revision>7</cp:revision>
  <dcterms:created xsi:type="dcterms:W3CDTF">2006-08-16T00:00:00Z</dcterms:created>
  <dcterms:modified xsi:type="dcterms:W3CDTF">2024-03-09T17:34:53Z</dcterms:modified>
  <dc:identifier>DAF-nAouneE</dc:identifier>
</cp:coreProperties>
</file>

<file path=docProps/thumbnail.jpeg>
</file>